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consolata"/>
      <p:regular r:id="rId17"/>
    </p:embeddedFont>
    <p:embeddedFont>
      <p:font typeface="Inconsolata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1E2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E1E2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slideLayout" Target="../slideLayouts/slideLayout6.xml"/><Relationship Id="rId2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31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DoConnect</a:t>
            </a:r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- Technical Q&amp;A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2082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Comprehensive Technical Question &amp; Answer Platform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19493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Presented by [Student Name]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9035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Batch [Batch Number] | Instructor [Instructor Name] | September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Roadmap &amp; Conclusion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Enhancements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7551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AI-powered content suggestions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9661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Dedicated mobile application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71771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analytics dashboard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193881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Multi-language support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23361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Learnings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96835" y="255960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Full-stack development lifecycle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78070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communication patterns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300180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Database optimization techniques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22290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Agile sprint methodologies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461171" y="949523"/>
            <a:ext cx="6780014" cy="1063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350"/>
              </a:lnSpc>
              <a:buNone/>
            </a:pPr>
            <a:r>
              <a:rPr lang="en-US" sz="665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Questions?</a:t>
            </a:r>
            <a:endParaRPr lang="en-US" sz="6650" dirty="0"/>
          </a:p>
        </p:txBody>
      </p:sp>
      <p:sp>
        <p:nvSpPr>
          <p:cNvPr id="14" name="Text 12"/>
          <p:cNvSpPr/>
          <p:nvPr/>
        </p:nvSpPr>
        <p:spPr>
          <a:xfrm>
            <a:off x="7461171" y="2126099"/>
            <a:ext cx="678001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Thank you!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461171" y="245495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GitHub: [Your GitHub Link]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461171" y="273843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Contact: [Your Email]</a:t>
            </a:r>
            <a:endParaRPr lang="en-US" sz="8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3047405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976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 &amp;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38845"/>
            <a:ext cx="4196358" cy="3114199"/>
          </a:xfrm>
          <a:prstGeom prst="roundRect">
            <a:avLst>
              <a:gd name="adj" fmla="val 1093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38845"/>
            <a:ext cx="121920" cy="31141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3004" y="339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73004" y="3886557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Developers lack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reliable, structured knowledge-sharing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platforms.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73004" y="5111353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Scattered information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73004" y="5553551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Inefficient troubleshooting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138845"/>
            <a:ext cx="4196358" cy="3114199"/>
          </a:xfrm>
          <a:prstGeom prst="roundRect">
            <a:avLst>
              <a:gd name="adj" fmla="val 1093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138845"/>
            <a:ext cx="121920" cy="31141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96176" y="3396139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Our Solution: DoConnect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596176" y="3886557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moderated Q&amp;A platform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technical queries.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596176" y="4748451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Structured knowledge base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596176" y="5190649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Expert community engagement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138845"/>
            <a:ext cx="4196358" cy="3114199"/>
          </a:xfrm>
          <a:prstGeom prst="roundRect">
            <a:avLst>
              <a:gd name="adj" fmla="val 1093"/>
            </a:avLst>
          </a:prstGeom>
          <a:solidFill>
            <a:srgbClr val="241631"/>
          </a:solidFill>
          <a:ln w="30480">
            <a:solidFill>
              <a:srgbClr val="5C4E69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138845"/>
            <a:ext cx="121920" cy="311419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019348" y="339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Goals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019348" y="3886557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Delivering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user experience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10019348" y="4748451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Intuitive interface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10019348" y="5190649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notifications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10019348" y="5632847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Robust security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9338" y="469821"/>
            <a:ext cx="4271605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Technology Stack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7932" y="1345525"/>
            <a:ext cx="13434536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Leveraging modern frameworks for performance &amp; scalability.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7932" y="1811060"/>
            <a:ext cx="13434536" cy="6627971"/>
          </a:xfrm>
          <a:prstGeom prst="roundRect">
            <a:avLst>
              <a:gd name="adj" fmla="val 387"/>
            </a:avLst>
          </a:prstGeom>
          <a:solidFill>
            <a:srgbClr val="433550"/>
          </a:solidFill>
          <a:ln/>
        </p:spPr>
      </p:sp>
      <p:sp>
        <p:nvSpPr>
          <p:cNvPr id="5" name="Shape 3"/>
          <p:cNvSpPr/>
          <p:nvPr/>
        </p:nvSpPr>
        <p:spPr>
          <a:xfrm>
            <a:off x="597932" y="1811060"/>
            <a:ext cx="6717268" cy="6627971"/>
          </a:xfrm>
          <a:prstGeom prst="roundRect">
            <a:avLst>
              <a:gd name="adj" fmla="val 387"/>
            </a:avLst>
          </a:prstGeom>
          <a:solidFill>
            <a:srgbClr val="433550"/>
          </a:solidFill>
          <a:ln/>
        </p:spPr>
      </p:sp>
      <p:sp>
        <p:nvSpPr>
          <p:cNvPr id="6" name="Text 4"/>
          <p:cNvSpPr/>
          <p:nvPr/>
        </p:nvSpPr>
        <p:spPr>
          <a:xfrm>
            <a:off x="2888694" y="1981914"/>
            <a:ext cx="2135743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Frontend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787" y="2441019"/>
            <a:ext cx="6375559" cy="43622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68787" y="6995398"/>
            <a:ext cx="63755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Angular 14+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68787" y="7328535"/>
            <a:ext cx="63755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Bootstrap 5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68787" y="7661672"/>
            <a:ext cx="63755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SignalR (client)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7315200" y="1811060"/>
            <a:ext cx="6717268" cy="6627971"/>
          </a:xfrm>
          <a:prstGeom prst="rect">
            <a:avLst/>
          </a:prstGeom>
          <a:solidFill>
            <a:srgbClr val="433550"/>
          </a:solidFill>
          <a:ln/>
        </p:spPr>
      </p:sp>
      <p:sp>
        <p:nvSpPr>
          <p:cNvPr id="12" name="Shape 9"/>
          <p:cNvSpPr/>
          <p:nvPr/>
        </p:nvSpPr>
        <p:spPr>
          <a:xfrm>
            <a:off x="7315200" y="1811060"/>
            <a:ext cx="22860" cy="6627971"/>
          </a:xfrm>
          <a:prstGeom prst="roundRect">
            <a:avLst>
              <a:gd name="adj" fmla="val 112116"/>
            </a:avLst>
          </a:prstGeom>
          <a:solidFill>
            <a:srgbClr val="5C4E69"/>
          </a:solidFill>
          <a:ln/>
        </p:spPr>
      </p:sp>
      <p:sp>
        <p:nvSpPr>
          <p:cNvPr id="13" name="Text 10"/>
          <p:cNvSpPr/>
          <p:nvPr/>
        </p:nvSpPr>
        <p:spPr>
          <a:xfrm>
            <a:off x="9605962" y="1981914"/>
            <a:ext cx="2135743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Backend</a:t>
            </a:r>
            <a:endParaRPr lang="en-US" sz="16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55" y="2441019"/>
            <a:ext cx="6375559" cy="436221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486055" y="6995398"/>
            <a:ext cx="63755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ASP.NET Core 8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7486055" y="7328535"/>
            <a:ext cx="63755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 Core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7486055" y="7661672"/>
            <a:ext cx="63755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 Server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7486055" y="7994809"/>
            <a:ext cx="63755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JWT for Auth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7127" y="392787"/>
            <a:ext cx="5356027" cy="44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Architecture &amp; Database Design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9943" y="1195983"/>
            <a:ext cx="232017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 Layers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99943" y="1579840"/>
            <a:ext cx="142756" cy="880110"/>
          </a:xfrm>
          <a:prstGeom prst="roundRect">
            <a:avLst>
              <a:gd name="adj" fmla="val 15010"/>
            </a:avLst>
          </a:prstGeom>
          <a:solidFill>
            <a:srgbClr val="433550"/>
          </a:solidFill>
          <a:ln/>
        </p:spPr>
      </p:sp>
      <p:sp>
        <p:nvSpPr>
          <p:cNvPr id="5" name="Text 3"/>
          <p:cNvSpPr/>
          <p:nvPr/>
        </p:nvSpPr>
        <p:spPr>
          <a:xfrm>
            <a:off x="785455" y="1722596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Client Layer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85455" y="2088594"/>
            <a:ext cx="635555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Angular Single Page Application (SPA)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714137" y="2602706"/>
            <a:ext cx="142756" cy="880110"/>
          </a:xfrm>
          <a:prstGeom prst="roundRect">
            <a:avLst>
              <a:gd name="adj" fmla="val 15010"/>
            </a:avLst>
          </a:prstGeom>
          <a:solidFill>
            <a:srgbClr val="433550"/>
          </a:solidFill>
          <a:ln/>
        </p:spPr>
      </p:sp>
      <p:sp>
        <p:nvSpPr>
          <p:cNvPr id="8" name="Text 6"/>
          <p:cNvSpPr/>
          <p:nvPr/>
        </p:nvSpPr>
        <p:spPr>
          <a:xfrm>
            <a:off x="999649" y="2745462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API Layer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99649" y="3111460"/>
            <a:ext cx="614136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RESTful Endpoints with ASP.NET Core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928449" y="3625572"/>
            <a:ext cx="142756" cy="880110"/>
          </a:xfrm>
          <a:prstGeom prst="roundRect">
            <a:avLst>
              <a:gd name="adj" fmla="val 15010"/>
            </a:avLst>
          </a:prstGeom>
          <a:solidFill>
            <a:srgbClr val="433550"/>
          </a:solidFill>
          <a:ln/>
        </p:spPr>
      </p:sp>
      <p:sp>
        <p:nvSpPr>
          <p:cNvPr id="11" name="Text 9"/>
          <p:cNvSpPr/>
          <p:nvPr/>
        </p:nvSpPr>
        <p:spPr>
          <a:xfrm>
            <a:off x="1213961" y="3768328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Business Logic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213961" y="4134326"/>
            <a:ext cx="59270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Core platform functionalities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1142762" y="4648438"/>
            <a:ext cx="142756" cy="880110"/>
          </a:xfrm>
          <a:prstGeom prst="roundRect">
            <a:avLst>
              <a:gd name="adj" fmla="val 15010"/>
            </a:avLst>
          </a:prstGeom>
          <a:solidFill>
            <a:srgbClr val="433550"/>
          </a:solidFill>
          <a:ln/>
        </p:spPr>
      </p:sp>
      <p:sp>
        <p:nvSpPr>
          <p:cNvPr id="14" name="Text 12"/>
          <p:cNvSpPr/>
          <p:nvPr/>
        </p:nvSpPr>
        <p:spPr>
          <a:xfrm>
            <a:off x="1428274" y="4791194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Access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428274" y="5157192"/>
            <a:ext cx="57127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Entity Framework Core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928449" y="5671304"/>
            <a:ext cx="142756" cy="880110"/>
          </a:xfrm>
          <a:prstGeom prst="roundRect">
            <a:avLst>
              <a:gd name="adj" fmla="val 15010"/>
            </a:avLst>
          </a:prstGeom>
          <a:solidFill>
            <a:srgbClr val="433550"/>
          </a:solidFill>
          <a:ln/>
        </p:spPr>
      </p:sp>
      <p:sp>
        <p:nvSpPr>
          <p:cNvPr id="17" name="Text 15"/>
          <p:cNvSpPr/>
          <p:nvPr/>
        </p:nvSpPr>
        <p:spPr>
          <a:xfrm>
            <a:off x="1213961" y="5814060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SQL Server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1213961" y="6180058"/>
            <a:ext cx="59270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Relational Database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497008" y="1195983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Core ER Diagram</a:t>
            </a:r>
            <a:endParaRPr lang="en-US" sz="14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7008" y="1579840"/>
            <a:ext cx="6641068" cy="6641068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497008" y="8381524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Users: Authentication, profiles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7497008" y="8660011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Questions: Title, content, tags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7497008" y="8938498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Answers: Content, associated question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7497008" y="9216985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Images: Uploads for questions/answers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7705" y="418028"/>
            <a:ext cx="3734991" cy="466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894171" y="1258253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Functionality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522803" y="1883807"/>
            <a:ext cx="6610231" cy="1159907"/>
          </a:xfrm>
          <a:prstGeom prst="roundRect">
            <a:avLst>
              <a:gd name="adj" fmla="val 6307"/>
            </a:avLst>
          </a:prstGeom>
          <a:solidFill>
            <a:srgbClr val="24163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803" y="1868567"/>
            <a:ext cx="6610231" cy="6096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784" y="1659731"/>
            <a:ext cx="448151" cy="448151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05" y="1771769"/>
            <a:ext cx="179189" cy="2240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7348" y="2257306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Account Management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687348" y="2640092"/>
            <a:ext cx="628114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Registration, Login, Profile updates.</a:t>
            </a:r>
            <a:endParaRPr lang="en-US" sz="1150" dirty="0"/>
          </a:p>
        </p:txBody>
      </p:sp>
      <p:sp>
        <p:nvSpPr>
          <p:cNvPr id="10" name="Shape 5"/>
          <p:cNvSpPr/>
          <p:nvPr/>
        </p:nvSpPr>
        <p:spPr>
          <a:xfrm>
            <a:off x="522803" y="3417094"/>
            <a:ext cx="6610231" cy="1159907"/>
          </a:xfrm>
          <a:prstGeom prst="roundRect">
            <a:avLst>
              <a:gd name="adj" fmla="val 6307"/>
            </a:avLst>
          </a:prstGeom>
          <a:solidFill>
            <a:srgbClr val="241631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3" y="3401854"/>
            <a:ext cx="6610231" cy="6096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84" y="3193018"/>
            <a:ext cx="448151" cy="448151"/>
          </a:xfrm>
          <a:prstGeom prst="rect">
            <a:avLst/>
          </a:prstGeom>
        </p:spPr>
      </p:pic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205" y="3305056"/>
            <a:ext cx="179189" cy="22407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87348" y="3790593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Q&amp;A Interaction</a:t>
            </a:r>
            <a:endParaRPr lang="en-US" sz="1450" dirty="0"/>
          </a:p>
        </p:txBody>
      </p:sp>
      <p:sp>
        <p:nvSpPr>
          <p:cNvPr id="15" name="Text 7"/>
          <p:cNvSpPr/>
          <p:nvPr/>
        </p:nvSpPr>
        <p:spPr>
          <a:xfrm>
            <a:off x="687348" y="4173379"/>
            <a:ext cx="628114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Ask questions, post answers, comment.</a:t>
            </a:r>
            <a:endParaRPr lang="en-US" sz="1150" dirty="0"/>
          </a:p>
        </p:txBody>
      </p:sp>
      <p:sp>
        <p:nvSpPr>
          <p:cNvPr id="16" name="Shape 8"/>
          <p:cNvSpPr/>
          <p:nvPr/>
        </p:nvSpPr>
        <p:spPr>
          <a:xfrm>
            <a:off x="522803" y="4950381"/>
            <a:ext cx="6610231" cy="1159907"/>
          </a:xfrm>
          <a:prstGeom prst="roundRect">
            <a:avLst>
              <a:gd name="adj" fmla="val 6307"/>
            </a:avLst>
          </a:prstGeom>
          <a:solidFill>
            <a:srgbClr val="241631"/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03" y="4935141"/>
            <a:ext cx="6610231" cy="6096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3784" y="4726305"/>
            <a:ext cx="448151" cy="448151"/>
          </a:xfrm>
          <a:prstGeom prst="rect">
            <a:avLst/>
          </a:prstGeom>
        </p:spPr>
      </p:pic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8205" y="4838343"/>
            <a:ext cx="179189" cy="224076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687348" y="5323880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Image Upload</a:t>
            </a:r>
            <a:endParaRPr lang="en-US" sz="1450" dirty="0"/>
          </a:p>
        </p:txBody>
      </p:sp>
      <p:sp>
        <p:nvSpPr>
          <p:cNvPr id="21" name="Text 10"/>
          <p:cNvSpPr/>
          <p:nvPr/>
        </p:nvSpPr>
        <p:spPr>
          <a:xfrm>
            <a:off x="687348" y="5706666"/>
            <a:ext cx="628114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 content with visuals.</a:t>
            </a:r>
            <a:endParaRPr lang="en-US" sz="1150" dirty="0"/>
          </a:p>
        </p:txBody>
      </p:sp>
      <p:sp>
        <p:nvSpPr>
          <p:cNvPr id="22" name="Shape 11"/>
          <p:cNvSpPr/>
          <p:nvPr/>
        </p:nvSpPr>
        <p:spPr>
          <a:xfrm>
            <a:off x="522803" y="6483668"/>
            <a:ext cx="6610231" cy="1159907"/>
          </a:xfrm>
          <a:prstGeom prst="roundRect">
            <a:avLst>
              <a:gd name="adj" fmla="val 6307"/>
            </a:avLst>
          </a:prstGeom>
          <a:solidFill>
            <a:srgbClr val="241631"/>
          </a:solidFill>
          <a:ln/>
        </p:spPr>
      </p:sp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803" y="6468428"/>
            <a:ext cx="6610231" cy="60960"/>
          </a:xfrm>
          <a:prstGeom prst="rect">
            <a:avLst/>
          </a:prstGeom>
        </p:spPr>
      </p:pic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3784" y="6259592"/>
            <a:ext cx="448151" cy="448151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8205" y="6371630"/>
            <a:ext cx="179189" cy="224076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687348" y="6857167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Search &amp; Dashboard</a:t>
            </a:r>
            <a:endParaRPr lang="en-US" sz="1450" dirty="0"/>
          </a:p>
        </p:txBody>
      </p:sp>
      <p:sp>
        <p:nvSpPr>
          <p:cNvPr id="27" name="Text 13"/>
          <p:cNvSpPr/>
          <p:nvPr/>
        </p:nvSpPr>
        <p:spPr>
          <a:xfrm>
            <a:off x="687348" y="7239953"/>
            <a:ext cx="628114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Efficient content discovery and personal overview.</a:t>
            </a:r>
            <a:endParaRPr lang="en-US" sz="1150" dirty="0"/>
          </a:p>
        </p:txBody>
      </p:sp>
      <p:sp>
        <p:nvSpPr>
          <p:cNvPr id="28" name="Text 14"/>
          <p:cNvSpPr/>
          <p:nvPr/>
        </p:nvSpPr>
        <p:spPr>
          <a:xfrm>
            <a:off x="9876353" y="1258253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Admin Capabilities</a:t>
            </a:r>
            <a:endParaRPr lang="en-US" sz="1450" dirty="0"/>
          </a:p>
        </p:txBody>
      </p:sp>
      <p:sp>
        <p:nvSpPr>
          <p:cNvPr id="29" name="Shape 15"/>
          <p:cNvSpPr/>
          <p:nvPr/>
        </p:nvSpPr>
        <p:spPr>
          <a:xfrm>
            <a:off x="7504986" y="1883807"/>
            <a:ext cx="6610231" cy="1159907"/>
          </a:xfrm>
          <a:prstGeom prst="roundRect">
            <a:avLst>
              <a:gd name="adj" fmla="val 6307"/>
            </a:avLst>
          </a:prstGeom>
          <a:solidFill>
            <a:srgbClr val="241631"/>
          </a:solidFill>
          <a:ln/>
        </p:spPr>
      </p:sp>
      <p:pic>
        <p:nvPicPr>
          <p:cNvPr id="3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4986" y="1868567"/>
            <a:ext cx="6610231" cy="60960"/>
          </a:xfrm>
          <a:prstGeom prst="rect">
            <a:avLst/>
          </a:prstGeom>
        </p:spPr>
      </p:pic>
      <p:pic>
        <p:nvPicPr>
          <p:cNvPr id="3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85966" y="1659731"/>
            <a:ext cx="448151" cy="448151"/>
          </a:xfrm>
          <a:prstGeom prst="rect">
            <a:avLst/>
          </a:prstGeom>
        </p:spPr>
      </p:pic>
      <p:pic>
        <p:nvPicPr>
          <p:cNvPr id="3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0387" y="1771769"/>
            <a:ext cx="179189" cy="224076"/>
          </a:xfrm>
          <a:prstGeom prst="rect">
            <a:avLst/>
          </a:prstGeom>
        </p:spPr>
      </p:pic>
      <p:sp>
        <p:nvSpPr>
          <p:cNvPr id="33" name="Text 16"/>
          <p:cNvSpPr/>
          <p:nvPr/>
        </p:nvSpPr>
        <p:spPr>
          <a:xfrm>
            <a:off x="7669530" y="2257306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Admin Dashboard</a:t>
            </a:r>
            <a:endParaRPr lang="en-US" sz="1450" dirty="0"/>
          </a:p>
        </p:txBody>
      </p:sp>
      <p:sp>
        <p:nvSpPr>
          <p:cNvPr id="34" name="Text 17"/>
          <p:cNvSpPr/>
          <p:nvPr/>
        </p:nvSpPr>
        <p:spPr>
          <a:xfrm>
            <a:off x="7669530" y="2640092"/>
            <a:ext cx="628114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Overview of platform activity.</a:t>
            </a:r>
            <a:endParaRPr lang="en-US" sz="1150" dirty="0"/>
          </a:p>
        </p:txBody>
      </p:sp>
      <p:sp>
        <p:nvSpPr>
          <p:cNvPr id="35" name="Shape 18"/>
          <p:cNvSpPr/>
          <p:nvPr/>
        </p:nvSpPr>
        <p:spPr>
          <a:xfrm>
            <a:off x="7504986" y="3417094"/>
            <a:ext cx="6610231" cy="1159907"/>
          </a:xfrm>
          <a:prstGeom prst="roundRect">
            <a:avLst>
              <a:gd name="adj" fmla="val 6307"/>
            </a:avLst>
          </a:prstGeom>
          <a:solidFill>
            <a:srgbClr val="241631"/>
          </a:solidFill>
          <a:ln/>
        </p:spPr>
      </p:sp>
      <p:pic>
        <p:nvPicPr>
          <p:cNvPr id="3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4986" y="3401854"/>
            <a:ext cx="6610231" cy="60960"/>
          </a:xfrm>
          <a:prstGeom prst="rect">
            <a:avLst/>
          </a:prstGeom>
        </p:spPr>
      </p:pic>
      <p:pic>
        <p:nvPicPr>
          <p:cNvPr id="37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85966" y="3193018"/>
            <a:ext cx="448151" cy="448151"/>
          </a:xfrm>
          <a:prstGeom prst="rect">
            <a:avLst/>
          </a:prstGeom>
        </p:spPr>
      </p:pic>
      <p:pic>
        <p:nvPicPr>
          <p:cNvPr id="38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20387" y="3305056"/>
            <a:ext cx="179189" cy="224076"/>
          </a:xfrm>
          <a:prstGeom prst="rect">
            <a:avLst/>
          </a:prstGeom>
        </p:spPr>
      </p:pic>
      <p:sp>
        <p:nvSpPr>
          <p:cNvPr id="39" name="Text 19"/>
          <p:cNvSpPr/>
          <p:nvPr/>
        </p:nvSpPr>
        <p:spPr>
          <a:xfrm>
            <a:off x="7669530" y="3790593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Content Moderation</a:t>
            </a:r>
            <a:endParaRPr lang="en-US" sz="1450" dirty="0"/>
          </a:p>
        </p:txBody>
      </p:sp>
      <p:sp>
        <p:nvSpPr>
          <p:cNvPr id="40" name="Text 20"/>
          <p:cNvSpPr/>
          <p:nvPr/>
        </p:nvSpPr>
        <p:spPr>
          <a:xfrm>
            <a:off x="7669530" y="4173379"/>
            <a:ext cx="628114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 questions, answers, and comments.</a:t>
            </a:r>
            <a:endParaRPr lang="en-US" sz="1150" dirty="0"/>
          </a:p>
        </p:txBody>
      </p:sp>
      <p:sp>
        <p:nvSpPr>
          <p:cNvPr id="41" name="Shape 21"/>
          <p:cNvSpPr/>
          <p:nvPr/>
        </p:nvSpPr>
        <p:spPr>
          <a:xfrm>
            <a:off x="7504986" y="4950381"/>
            <a:ext cx="6610231" cy="1159907"/>
          </a:xfrm>
          <a:prstGeom prst="roundRect">
            <a:avLst>
              <a:gd name="adj" fmla="val 6307"/>
            </a:avLst>
          </a:prstGeom>
          <a:solidFill>
            <a:srgbClr val="241631"/>
          </a:solidFill>
          <a:ln/>
        </p:spPr>
      </p:sp>
      <p:pic>
        <p:nvPicPr>
          <p:cNvPr id="42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04986" y="4935141"/>
            <a:ext cx="6610231" cy="60960"/>
          </a:xfrm>
          <a:prstGeom prst="rect">
            <a:avLst/>
          </a:prstGeom>
        </p:spPr>
      </p:pic>
      <p:pic>
        <p:nvPicPr>
          <p:cNvPr id="43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85966" y="4726305"/>
            <a:ext cx="448151" cy="448151"/>
          </a:xfrm>
          <a:prstGeom prst="rect">
            <a:avLst/>
          </a:prstGeom>
        </p:spPr>
      </p:pic>
      <p:pic>
        <p:nvPicPr>
          <p:cNvPr id="44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20387" y="4838343"/>
            <a:ext cx="179189" cy="224076"/>
          </a:xfrm>
          <a:prstGeom prst="rect">
            <a:avLst/>
          </a:prstGeom>
        </p:spPr>
      </p:pic>
      <p:sp>
        <p:nvSpPr>
          <p:cNvPr id="45" name="Text 22"/>
          <p:cNvSpPr/>
          <p:nvPr/>
        </p:nvSpPr>
        <p:spPr>
          <a:xfrm>
            <a:off x="7669530" y="5323880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Management</a:t>
            </a:r>
            <a:endParaRPr lang="en-US" sz="1450" dirty="0"/>
          </a:p>
        </p:txBody>
      </p:sp>
      <p:sp>
        <p:nvSpPr>
          <p:cNvPr id="46" name="Text 23"/>
          <p:cNvSpPr/>
          <p:nvPr/>
        </p:nvSpPr>
        <p:spPr>
          <a:xfrm>
            <a:off x="7669530" y="5706666"/>
            <a:ext cx="628114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Control user accounts and roles.</a:t>
            </a:r>
            <a:endParaRPr lang="en-US" sz="1150" dirty="0"/>
          </a:p>
        </p:txBody>
      </p:sp>
      <p:sp>
        <p:nvSpPr>
          <p:cNvPr id="47" name="Shape 24"/>
          <p:cNvSpPr/>
          <p:nvPr/>
        </p:nvSpPr>
        <p:spPr>
          <a:xfrm>
            <a:off x="7504986" y="6483668"/>
            <a:ext cx="6610231" cy="1159907"/>
          </a:xfrm>
          <a:prstGeom prst="roundRect">
            <a:avLst>
              <a:gd name="adj" fmla="val 6307"/>
            </a:avLst>
          </a:prstGeom>
          <a:solidFill>
            <a:srgbClr val="241631"/>
          </a:solidFill>
          <a:ln/>
        </p:spPr>
      </p:sp>
      <p:pic>
        <p:nvPicPr>
          <p:cNvPr id="48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04986" y="6468428"/>
            <a:ext cx="6610231" cy="60960"/>
          </a:xfrm>
          <a:prstGeom prst="rect">
            <a:avLst/>
          </a:prstGeom>
        </p:spPr>
      </p:pic>
      <p:pic>
        <p:nvPicPr>
          <p:cNvPr id="49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85966" y="6259592"/>
            <a:ext cx="448151" cy="448151"/>
          </a:xfrm>
          <a:prstGeom prst="rect">
            <a:avLst/>
          </a:prstGeom>
        </p:spPr>
      </p:pic>
      <p:pic>
        <p:nvPicPr>
          <p:cNvPr id="50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20387" y="6371630"/>
            <a:ext cx="179189" cy="224076"/>
          </a:xfrm>
          <a:prstGeom prst="rect">
            <a:avLst/>
          </a:prstGeom>
        </p:spPr>
      </p:pic>
      <p:sp>
        <p:nvSpPr>
          <p:cNvPr id="51" name="Text 25"/>
          <p:cNvSpPr/>
          <p:nvPr/>
        </p:nvSpPr>
        <p:spPr>
          <a:xfrm>
            <a:off x="7669530" y="6857167"/>
            <a:ext cx="186749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Alerts</a:t>
            </a:r>
            <a:endParaRPr lang="en-US" sz="1450" dirty="0"/>
          </a:p>
        </p:txBody>
      </p:sp>
      <p:sp>
        <p:nvSpPr>
          <p:cNvPr id="52" name="Text 26"/>
          <p:cNvSpPr/>
          <p:nvPr/>
        </p:nvSpPr>
        <p:spPr>
          <a:xfrm>
            <a:off x="7669530" y="7239953"/>
            <a:ext cx="6281142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Instant notifications for critical events.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62883" y="1011436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Sprint Implementation Timeline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173843"/>
            <a:ext cx="30480" cy="4426268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sp>
        <p:nvSpPr>
          <p:cNvPr id="4" name="Shape 2"/>
          <p:cNvSpPr/>
          <p:nvPr/>
        </p:nvSpPr>
        <p:spPr>
          <a:xfrm>
            <a:off x="6892052" y="2413754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0189" y="2343983"/>
            <a:ext cx="170021" cy="1700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72708" y="2251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Sprint 1: Foundation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2742128"/>
            <a:ext cx="5614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Database design and initial setup.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3241119"/>
            <a:ext cx="5614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SQL Server schemas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3683317"/>
            <a:ext cx="5614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 Core integration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84720" y="3774638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189" y="3704868"/>
            <a:ext cx="170021" cy="17002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22456" y="3612594"/>
            <a:ext cx="3967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Sprint 2: Core Functionality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8222456" y="4103013"/>
            <a:ext cx="5614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Authentication, CRUD operations, Image upload.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8222456" y="4602004"/>
            <a:ext cx="5614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JWT implementation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222456" y="5044202"/>
            <a:ext cx="5614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Basic Q&amp;A creation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892052" y="4947642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189" y="4877872"/>
            <a:ext cx="170021" cy="17002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157293" y="4785598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Sprint 3: Enhancements &amp; Admin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793790" y="5276017"/>
            <a:ext cx="5614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Admin panel, search, and real-time notifications.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5775008"/>
            <a:ext cx="5614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Moderation tools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793790" y="6217206"/>
            <a:ext cx="5614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SignalR integration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93790" y="68552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Agile approach ensuring incremental delivery and continuous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8701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UI &amp; Admin Showcases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32522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3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Dashboard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356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Personalized view of activity and content.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032522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5143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Q&amp;A Detail Page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63356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Engage with questions and answers.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032522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5143143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Admin User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63356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Control and oversee user accounts.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032522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5143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Content Moderation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63356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 platform quality and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01553" y="498038"/>
            <a:ext cx="8827294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API, Security &amp; Real-time Communication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3889" y="1516975"/>
            <a:ext cx="282928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Robust Backend &amp; Security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889" y="2003703"/>
            <a:ext cx="7840742" cy="7244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983" y="2909292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RESTful APIs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4983" y="3373398"/>
            <a:ext cx="747855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Dedicated endpoints for all functionalities (Auth, Q&amp;A, Admin).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9" y="3844171"/>
            <a:ext cx="7840742" cy="7244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4983" y="4749760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Security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14983" y="5213866"/>
            <a:ext cx="747855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JWT, Role-based access control, CORS, Data validation.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9" y="5684639"/>
            <a:ext cx="7840742" cy="7244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4983" y="6590228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Updates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814983" y="7054334"/>
            <a:ext cx="7478554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SignalR for live notifications &amp; content updates.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8924211" y="1516975"/>
            <a:ext cx="2264212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API Documentation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211" y="2003703"/>
            <a:ext cx="5079802" cy="507980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924211" y="7287220"/>
            <a:ext cx="5079802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Comprehensive API documentation for seamless integration.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35204" y="490657"/>
            <a:ext cx="7559873" cy="556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Deployment, Testing &amp; Achievements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2578" y="1491377"/>
            <a:ext cx="222373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Deployment Strategy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622578" y="1969413"/>
            <a:ext cx="6475690" cy="1096208"/>
          </a:xfrm>
          <a:prstGeom prst="roundRect">
            <a:avLst>
              <a:gd name="adj" fmla="val 38950"/>
            </a:avLst>
          </a:prstGeom>
          <a:solidFill>
            <a:srgbClr val="433550"/>
          </a:solidFill>
          <a:ln/>
        </p:spPr>
      </p:sp>
      <p:sp>
        <p:nvSpPr>
          <p:cNvPr id="5" name="Text 3"/>
          <p:cNvSpPr/>
          <p:nvPr/>
        </p:nvSpPr>
        <p:spPr>
          <a:xfrm>
            <a:off x="800457" y="2147292"/>
            <a:ext cx="222373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Frontend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00457" y="2603183"/>
            <a:ext cx="611993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Netlify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Angular SPA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2578" y="3243501"/>
            <a:ext cx="6475690" cy="1096208"/>
          </a:xfrm>
          <a:prstGeom prst="roundRect">
            <a:avLst>
              <a:gd name="adj" fmla="val 38950"/>
            </a:avLst>
          </a:prstGeom>
          <a:solidFill>
            <a:srgbClr val="433550"/>
          </a:solidFill>
          <a:ln/>
        </p:spPr>
      </p:sp>
      <p:sp>
        <p:nvSpPr>
          <p:cNvPr id="8" name="Text 6"/>
          <p:cNvSpPr/>
          <p:nvPr/>
        </p:nvSpPr>
        <p:spPr>
          <a:xfrm>
            <a:off x="800457" y="3421380"/>
            <a:ext cx="222373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Backend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00457" y="3877270"/>
            <a:ext cx="611993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Azure App Service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ASP.NET Core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22578" y="4517588"/>
            <a:ext cx="6475690" cy="1096208"/>
          </a:xfrm>
          <a:prstGeom prst="roundRect">
            <a:avLst>
              <a:gd name="adj" fmla="val 38950"/>
            </a:avLst>
          </a:prstGeom>
          <a:solidFill>
            <a:srgbClr val="433550"/>
          </a:solidFill>
          <a:ln/>
        </p:spPr>
      </p:sp>
      <p:sp>
        <p:nvSpPr>
          <p:cNvPr id="11" name="Text 9"/>
          <p:cNvSpPr/>
          <p:nvPr/>
        </p:nvSpPr>
        <p:spPr>
          <a:xfrm>
            <a:off x="800457" y="4695468"/>
            <a:ext cx="222373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Database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00457" y="5151358"/>
            <a:ext cx="611993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Azure SQL Database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22578" y="5813822"/>
            <a:ext cx="222373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Testing Protocol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2578" y="6269712"/>
            <a:ext cx="647569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Unit Testing: Component &amp; logic validation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22578" y="6616422"/>
            <a:ext cx="647569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Integration Testing: API and service interactions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22578" y="6963132"/>
            <a:ext cx="647569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End-to-End Testing: Full user flows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22578" y="7309842"/>
            <a:ext cx="6475690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Performance Testing: Scalability and responsiveness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539752" y="1491377"/>
            <a:ext cx="2223730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Achievements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752" y="1969413"/>
            <a:ext cx="400169" cy="400169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/>
        </p:spPr>
      </p:sp>
      <p:sp>
        <p:nvSpPr>
          <p:cNvPr id="20" name="Text 18"/>
          <p:cNvSpPr/>
          <p:nvPr/>
        </p:nvSpPr>
        <p:spPr>
          <a:xfrm>
            <a:off x="7606367" y="2002691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8117800" y="2002750"/>
            <a:ext cx="293501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CC97B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Full-stack Proficiency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117800" y="2514124"/>
            <a:ext cx="58976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Mastery across frontend, backend, and database.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539752" y="3154442"/>
            <a:ext cx="400169" cy="400169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/>
        </p:spPr>
      </p:sp>
      <p:sp>
        <p:nvSpPr>
          <p:cNvPr id="24" name="Text 22"/>
          <p:cNvSpPr/>
          <p:nvPr/>
        </p:nvSpPr>
        <p:spPr>
          <a:xfrm>
            <a:off x="7606367" y="3187720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8117800" y="3187779"/>
            <a:ext cx="293501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CC97B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Capabilities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8117800" y="3699153"/>
            <a:ext cx="58976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live updates and notifications via SignalR.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7539752" y="4339471"/>
            <a:ext cx="400169" cy="400169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/>
        </p:spPr>
      </p:sp>
      <p:sp>
        <p:nvSpPr>
          <p:cNvPr id="28" name="Text 26"/>
          <p:cNvSpPr/>
          <p:nvPr/>
        </p:nvSpPr>
        <p:spPr>
          <a:xfrm>
            <a:off x="7606367" y="4372749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00" dirty="0"/>
          </a:p>
        </p:txBody>
      </p:sp>
      <p:sp>
        <p:nvSpPr>
          <p:cNvPr id="29" name="Text 27"/>
          <p:cNvSpPr/>
          <p:nvPr/>
        </p:nvSpPr>
        <p:spPr>
          <a:xfrm>
            <a:off x="8117800" y="4372808"/>
            <a:ext cx="280166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CC97B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Secure Authentication</a:t>
            </a:r>
            <a:endParaRPr lang="en-US" sz="2100" dirty="0"/>
          </a:p>
        </p:txBody>
      </p:sp>
      <p:sp>
        <p:nvSpPr>
          <p:cNvPr id="30" name="Text 28"/>
          <p:cNvSpPr/>
          <p:nvPr/>
        </p:nvSpPr>
        <p:spPr>
          <a:xfrm>
            <a:off x="8117800" y="4884182"/>
            <a:ext cx="58976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Robust JWT and role-based access control.</a:t>
            </a:r>
            <a:endParaRPr lang="en-US" sz="1400" dirty="0"/>
          </a:p>
        </p:txBody>
      </p:sp>
      <p:sp>
        <p:nvSpPr>
          <p:cNvPr id="31" name="Shape 29"/>
          <p:cNvSpPr/>
          <p:nvPr/>
        </p:nvSpPr>
        <p:spPr>
          <a:xfrm>
            <a:off x="7539752" y="5524500"/>
            <a:ext cx="400169" cy="400169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/>
        </p:spPr>
      </p:sp>
      <p:sp>
        <p:nvSpPr>
          <p:cNvPr id="32" name="Text 30"/>
          <p:cNvSpPr/>
          <p:nvPr/>
        </p:nvSpPr>
        <p:spPr>
          <a:xfrm>
            <a:off x="7606367" y="5557778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100" dirty="0"/>
          </a:p>
        </p:txBody>
      </p:sp>
      <p:sp>
        <p:nvSpPr>
          <p:cNvPr id="33" name="Text 31"/>
          <p:cNvSpPr/>
          <p:nvPr/>
        </p:nvSpPr>
        <p:spPr>
          <a:xfrm>
            <a:off x="8117800" y="5557838"/>
            <a:ext cx="26685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CC97B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Responsive UI/UX</a:t>
            </a:r>
            <a:endParaRPr lang="en-US" sz="2100" dirty="0"/>
          </a:p>
        </p:txBody>
      </p:sp>
      <p:sp>
        <p:nvSpPr>
          <p:cNvPr id="34" name="Text 32"/>
          <p:cNvSpPr/>
          <p:nvPr/>
        </p:nvSpPr>
        <p:spPr>
          <a:xfrm>
            <a:off x="8117800" y="6069211"/>
            <a:ext cx="58976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Optimized for various devices and screen sizes.</a:t>
            </a:r>
            <a:endParaRPr lang="en-US" sz="1400" dirty="0"/>
          </a:p>
        </p:txBody>
      </p:sp>
      <p:sp>
        <p:nvSpPr>
          <p:cNvPr id="35" name="Shape 33"/>
          <p:cNvSpPr/>
          <p:nvPr/>
        </p:nvSpPr>
        <p:spPr>
          <a:xfrm>
            <a:off x="7539752" y="6709529"/>
            <a:ext cx="400169" cy="400169"/>
          </a:xfrm>
          <a:prstGeom prst="roundRect">
            <a:avLst>
              <a:gd name="adj" fmla="val 6669"/>
            </a:avLst>
          </a:prstGeom>
          <a:solidFill>
            <a:srgbClr val="433550"/>
          </a:solidFill>
          <a:ln/>
        </p:spPr>
      </p:sp>
      <p:sp>
        <p:nvSpPr>
          <p:cNvPr id="36" name="Text 34"/>
          <p:cNvSpPr/>
          <p:nvPr/>
        </p:nvSpPr>
        <p:spPr>
          <a:xfrm>
            <a:off x="7606367" y="6742807"/>
            <a:ext cx="26681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5</a:t>
            </a:r>
            <a:endParaRPr lang="en-US" sz="2100" dirty="0"/>
          </a:p>
        </p:txBody>
      </p:sp>
      <p:sp>
        <p:nvSpPr>
          <p:cNvPr id="37" name="Text 35"/>
          <p:cNvSpPr/>
          <p:nvPr/>
        </p:nvSpPr>
        <p:spPr>
          <a:xfrm>
            <a:off x="8117800" y="6742867"/>
            <a:ext cx="26685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CC97B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Comprehensive API</a:t>
            </a:r>
            <a:endParaRPr lang="en-US" sz="2100" dirty="0"/>
          </a:p>
        </p:txBody>
      </p:sp>
      <p:sp>
        <p:nvSpPr>
          <p:cNvPr id="38" name="Text 36"/>
          <p:cNvSpPr/>
          <p:nvPr/>
        </p:nvSpPr>
        <p:spPr>
          <a:xfrm>
            <a:off x="8117800" y="7254240"/>
            <a:ext cx="589764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Well-documented and efficient RESTful services.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2025-09-07T12:27:12Z</dcterms:created>
  <dcterms:modified xsi:type="dcterms:W3CDTF">2025-09-07T12:27:12Z</dcterms:modified>
</cp:coreProperties>
</file>